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C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6"/>
    <p:restoredTop sz="94685"/>
  </p:normalViewPr>
  <p:slideViewPr>
    <p:cSldViewPr snapToGrid="0" snapToObjects="1">
      <p:cViewPr varScale="1">
        <p:scale>
          <a:sx n="92" d="100"/>
          <a:sy n="92" d="100"/>
        </p:scale>
        <p:origin x="192" y="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CTRON 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CTRON-title-mas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622" y="303147"/>
            <a:ext cx="7655349" cy="9668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622" y="1391966"/>
            <a:ext cx="4367557" cy="91954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572" y="6328784"/>
            <a:ext cx="6056348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pic>
        <p:nvPicPr>
          <p:cNvPr id="9" name="Picture 8" descr="mctron-logo-c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523" y="2713507"/>
            <a:ext cx="3002905" cy="68181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037352" y="3999799"/>
            <a:ext cx="4723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0" i="0" dirty="0">
                <a:solidFill>
                  <a:schemeClr val="bg1"/>
                </a:solidFill>
                <a:latin typeface="Ubuntu" panose="020B0504030602030204" pitchFamily="34" charset="0"/>
                <a:cs typeface="Ubuntu Light"/>
              </a:rPr>
              <a:t>Polymer Innovation &amp; Engineered Formulations™</a:t>
            </a:r>
          </a:p>
        </p:txBody>
      </p:sp>
    </p:spTree>
    <p:extLst>
      <p:ext uri="{BB962C8B-B14F-4D97-AF65-F5344CB8AC3E}">
        <p14:creationId xmlns:p14="http://schemas.microsoft.com/office/powerpoint/2010/main" val="20038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136148-B841-FE49-9040-BF0CE808495E}" type="datetimeFigureOut">
              <a:rPr lang="en-US" smtClean="0"/>
              <a:t>5/8/18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9266-9ED5-B24B-8165-7DF83F09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4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9266-9ED5-B24B-8165-7DF83F09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1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136148-B841-FE49-9040-BF0CE808495E}" type="datetimeFigureOut">
              <a:rPr lang="en-US" smtClean="0"/>
              <a:t>5/8/18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9266-9ED5-B24B-8165-7DF83F09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6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9266-9ED5-B24B-8165-7DF83F09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9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9266-9ED5-B24B-8165-7DF83F09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9266-9ED5-B24B-8165-7DF83F09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1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136148-B841-FE49-9040-BF0CE808495E}" type="datetimeFigureOut">
              <a:rPr lang="en-US" smtClean="0"/>
              <a:t>5/8/18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9266-9ED5-B24B-8165-7DF83F09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8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9266-9ED5-B24B-8165-7DF83F09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2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9266-9ED5-B24B-8165-7DF83F09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8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CTRON-slide-master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114" y="274638"/>
            <a:ext cx="86346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114" y="1863823"/>
            <a:ext cx="8634604" cy="4147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3624" y="6146222"/>
            <a:ext cx="6056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7F7F7F"/>
                </a:solidFill>
                <a:latin typeface="Ubuntu"/>
                <a:cs typeface="Ubuntu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0335" y="6146222"/>
            <a:ext cx="767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Ubuntu"/>
                <a:cs typeface="Ubuntu"/>
              </a:defRPr>
            </a:lvl1pPr>
          </a:lstStyle>
          <a:p>
            <a:fld id="{BF759266-9ED5-B24B-8165-7DF83F097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mctron-logo-colo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88" y="6303493"/>
            <a:ext cx="1416258" cy="32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6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r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Ubuntu"/>
          <a:ea typeface="+mj-ea"/>
          <a:cs typeface="Ubuntu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Ubuntu"/>
          <a:ea typeface="+mn-ea"/>
          <a:cs typeface="Ubuntu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Ubuntu"/>
          <a:ea typeface="+mn-ea"/>
          <a:cs typeface="Ubuntu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Ubuntu"/>
          <a:ea typeface="+mn-ea"/>
          <a:cs typeface="Ubuntu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Ubuntu"/>
          <a:ea typeface="+mn-ea"/>
          <a:cs typeface="Ubuntu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Ubuntu"/>
          <a:ea typeface="+mn-ea"/>
          <a:cs typeface="Ubuntu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623" y="1066800"/>
            <a:ext cx="5275064" cy="609600"/>
          </a:xfrm>
        </p:spPr>
        <p:txBody>
          <a:bodyPr>
            <a:normAutofit/>
          </a:bodyPr>
          <a:lstStyle/>
          <a:p>
            <a:r>
              <a:rPr lang="en-US" sz="2800" spc="-150" dirty="0"/>
              <a:t>Peroxide Removal with Enzymes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622" y="1774370"/>
            <a:ext cx="4367557" cy="537135"/>
          </a:xfrm>
        </p:spPr>
        <p:txBody>
          <a:bodyPr/>
          <a:lstStyle/>
          <a:p>
            <a:r>
              <a:rPr lang="en-US" dirty="0"/>
              <a:t>May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D6F208-9D36-AB4C-99CC-2D7900904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80" y="678319"/>
            <a:ext cx="2632119" cy="42113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E282321-010E-FE47-8432-DB056E31D5C7}"/>
              </a:ext>
            </a:extLst>
          </p:cNvPr>
          <p:cNvSpPr txBox="1">
            <a:spLocks/>
          </p:cNvSpPr>
          <p:nvPr/>
        </p:nvSpPr>
        <p:spPr>
          <a:xfrm>
            <a:off x="2758594" y="545989"/>
            <a:ext cx="877233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en-US" sz="3300" spc="-150" dirty="0">
                <a:latin typeface="Ubuntu Light" panose="020B0504030602030204" pitchFamily="34" charset="0"/>
              </a:rPr>
              <a:t>CLC</a:t>
            </a:r>
          </a:p>
        </p:txBody>
      </p:sp>
    </p:spTree>
    <p:extLst>
      <p:ext uri="{BB962C8B-B14F-4D97-AF65-F5344CB8AC3E}">
        <p14:creationId xmlns:p14="http://schemas.microsoft.com/office/powerpoint/2010/main" val="2907157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5970" y="274638"/>
            <a:ext cx="5762747" cy="1143000"/>
          </a:xfrm>
        </p:spPr>
        <p:txBody>
          <a:bodyPr>
            <a:noAutofit/>
          </a:bodyPr>
          <a:lstStyle/>
          <a:p>
            <a:r>
              <a:rPr lang="en-US" sz="3600" spc="-150" dirty="0">
                <a:latin typeface="Ubuntu Light" panose="020B0504030602030204" pitchFamily="34" charset="0"/>
              </a:rPr>
              <a:t>Why Enzymatic Peroxide Removal with </a:t>
            </a:r>
            <a:r>
              <a:rPr lang="en-US" sz="3600" b="1" spc="-150" dirty="0">
                <a:latin typeface="Ubuntu" panose="020B0504030602030204" pitchFamily="34" charset="0"/>
              </a:rPr>
              <a:t>Catalase</a:t>
            </a:r>
            <a:r>
              <a:rPr lang="en-US" sz="3600" spc="-150" dirty="0">
                <a:latin typeface="Ubuntu Light" panose="020B05040306020302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92D050"/>
              </a:buClr>
              <a:buFont typeface="System Font Regular"/>
              <a:buChar char="▸"/>
            </a:pPr>
            <a:r>
              <a:rPr lang="fi-FI" sz="2400" dirty="0">
                <a:latin typeface="Ubuntu Medium" panose="020B0504030602030204" pitchFamily="34" charset="0"/>
              </a:rPr>
              <a:t>Complete </a:t>
            </a:r>
            <a:r>
              <a:rPr lang="fi-FI" sz="2400" dirty="0" err="1">
                <a:latin typeface="Ubuntu Medium" panose="020B0504030602030204" pitchFamily="34" charset="0"/>
              </a:rPr>
              <a:t>elimination</a:t>
            </a:r>
            <a:r>
              <a:rPr lang="fi-FI" sz="2400" dirty="0">
                <a:latin typeface="Ubuntu Medium" panose="020B0504030602030204" pitchFamily="34" charset="0"/>
              </a:rPr>
              <a:t> of </a:t>
            </a:r>
            <a:r>
              <a:rPr lang="fi-FI" sz="2400" dirty="0" err="1">
                <a:latin typeface="Ubuntu Medium" panose="020B0504030602030204" pitchFamily="34" charset="0"/>
              </a:rPr>
              <a:t>hydrogen</a:t>
            </a:r>
            <a:r>
              <a:rPr lang="fi-FI" sz="2400" dirty="0">
                <a:latin typeface="Ubuntu Medium" panose="020B0504030602030204" pitchFamily="34" charset="0"/>
              </a:rPr>
              <a:t> </a:t>
            </a:r>
            <a:r>
              <a:rPr lang="fi-FI" sz="2400" dirty="0" err="1">
                <a:latin typeface="Ubuntu Medium" panose="020B0504030602030204" pitchFamily="34" charset="0"/>
              </a:rPr>
              <a:t>peroxide</a:t>
            </a:r>
            <a:r>
              <a:rPr lang="fi-FI" sz="2400" dirty="0">
                <a:latin typeface="Ubuntu Medium" panose="020B0504030602030204" pitchFamily="34" charset="0"/>
              </a:rPr>
              <a:t> </a:t>
            </a:r>
            <a:r>
              <a:rPr lang="fi-FI" sz="2400" dirty="0" err="1">
                <a:latin typeface="Ubuntu Medium" panose="020B0504030602030204" pitchFamily="34" charset="0"/>
              </a:rPr>
              <a:t>used</a:t>
            </a:r>
            <a:r>
              <a:rPr lang="fi-FI" sz="2400" dirty="0">
                <a:latin typeface="Ubuntu Medium" panose="020B0504030602030204" pitchFamily="34" charset="0"/>
              </a:rPr>
              <a:t> for </a:t>
            </a:r>
            <a:r>
              <a:rPr lang="fi-FI" sz="2400" dirty="0" err="1">
                <a:latin typeface="Ubuntu Medium" panose="020B0504030602030204" pitchFamily="34" charset="0"/>
              </a:rPr>
              <a:t>bleaching</a:t>
            </a:r>
            <a:r>
              <a:rPr lang="fi-FI" sz="2400" dirty="0">
                <a:latin typeface="Ubuntu Medium" panose="020B0504030602030204" pitchFamily="34" charset="0"/>
              </a:rPr>
              <a:t>. ” </a:t>
            </a:r>
            <a:r>
              <a:rPr lang="fi-FI" sz="2400" b="1" dirty="0">
                <a:latin typeface="Ubuntu" panose="020B0504030602030204" pitchFamily="34" charset="0"/>
              </a:rPr>
              <a:t>BLEACH CLEAN UP”</a:t>
            </a:r>
            <a:endParaRPr lang="en-US" sz="2400" b="1" dirty="0">
              <a:latin typeface="Ubuntu" panose="020B0504030602030204" pitchFamily="34" charset="0"/>
            </a:endParaRPr>
          </a:p>
          <a:p>
            <a:pPr lvl="0">
              <a:buClr>
                <a:srgbClr val="92D050"/>
              </a:buClr>
              <a:buFont typeface="System Font Regular"/>
              <a:buChar char="▸"/>
            </a:pPr>
            <a:r>
              <a:rPr lang="fi-FI" sz="2400" dirty="0" err="1">
                <a:latin typeface="Ubuntu Medium" panose="020B0504030602030204" pitchFamily="34" charset="0"/>
              </a:rPr>
              <a:t>Fast</a:t>
            </a:r>
            <a:r>
              <a:rPr lang="fi-FI" sz="2400" dirty="0">
                <a:latin typeface="Ubuntu Medium" panose="020B0504030602030204" pitchFamily="34" charset="0"/>
              </a:rPr>
              <a:t> and </a:t>
            </a:r>
            <a:r>
              <a:rPr lang="fi-FI" sz="2400" dirty="0" err="1">
                <a:latin typeface="Ubuntu Medium" panose="020B0504030602030204" pitchFamily="34" charset="0"/>
              </a:rPr>
              <a:t>reliable</a:t>
            </a:r>
            <a:endParaRPr lang="en-US" sz="2400" dirty="0">
              <a:latin typeface="Ubuntu Medium" panose="020B0504030602030204" pitchFamily="34" charset="0"/>
            </a:endParaRPr>
          </a:p>
          <a:p>
            <a:pPr lvl="0">
              <a:buClr>
                <a:srgbClr val="92D050"/>
              </a:buClr>
              <a:buFont typeface="System Font Regular"/>
              <a:buChar char="▸"/>
            </a:pPr>
            <a:r>
              <a:rPr lang="fi-FI" sz="2400" dirty="0">
                <a:latin typeface="Ubuntu Medium" panose="020B0504030602030204" pitchFamily="34" charset="0"/>
              </a:rPr>
              <a:t>No </a:t>
            </a:r>
            <a:r>
              <a:rPr lang="fi-FI" sz="2400" dirty="0" err="1">
                <a:latin typeface="Ubuntu Medium" panose="020B0504030602030204" pitchFamily="34" charset="0"/>
              </a:rPr>
              <a:t>influence</a:t>
            </a:r>
            <a:r>
              <a:rPr lang="fi-FI" sz="2400" dirty="0">
                <a:latin typeface="Ubuntu Medium" panose="020B0504030602030204" pitchFamily="34" charset="0"/>
              </a:rPr>
              <a:t> on </a:t>
            </a:r>
            <a:r>
              <a:rPr lang="fi-FI" sz="2400" dirty="0" err="1">
                <a:latin typeface="Ubuntu Medium" panose="020B0504030602030204" pitchFamily="34" charset="0"/>
              </a:rPr>
              <a:t>dyestuff</a:t>
            </a:r>
            <a:r>
              <a:rPr lang="fi-FI" sz="2400" dirty="0">
                <a:latin typeface="Ubuntu Medium" panose="020B0504030602030204" pitchFamily="34" charset="0"/>
              </a:rPr>
              <a:t> =&gt; </a:t>
            </a:r>
            <a:r>
              <a:rPr lang="fi-FI" sz="2400" dirty="0" err="1">
                <a:latin typeface="Ubuntu Medium" panose="020B0504030602030204" pitchFamily="34" charset="0"/>
              </a:rPr>
              <a:t>ensures</a:t>
            </a:r>
            <a:r>
              <a:rPr lang="fi-FI" sz="2400" dirty="0">
                <a:latin typeface="Ubuntu Medium" panose="020B0504030602030204" pitchFamily="34" charset="0"/>
              </a:rPr>
              <a:t> </a:t>
            </a:r>
            <a:r>
              <a:rPr lang="fi-FI" sz="2400" dirty="0" err="1">
                <a:latin typeface="Ubuntu Medium" panose="020B0504030602030204" pitchFamily="34" charset="0"/>
              </a:rPr>
              <a:t>even</a:t>
            </a:r>
            <a:r>
              <a:rPr lang="fi-FI" sz="2400" dirty="0">
                <a:latin typeface="Ubuntu Medium" panose="020B0504030602030204" pitchFamily="34" charset="0"/>
              </a:rPr>
              <a:t> </a:t>
            </a:r>
            <a:r>
              <a:rPr lang="fi-FI" sz="2400" dirty="0" err="1">
                <a:latin typeface="Ubuntu Medium" panose="020B0504030602030204" pitchFamily="34" charset="0"/>
              </a:rPr>
              <a:t>dyeing</a:t>
            </a:r>
            <a:endParaRPr lang="en-US" sz="2400" dirty="0">
              <a:latin typeface="Ubuntu Medium" panose="020B0504030602030204" pitchFamily="34" charset="0"/>
            </a:endParaRPr>
          </a:p>
          <a:p>
            <a:pPr lvl="0">
              <a:buClr>
                <a:srgbClr val="92D050"/>
              </a:buClr>
              <a:buFont typeface="System Font Regular"/>
              <a:buChar char="▸"/>
            </a:pPr>
            <a:r>
              <a:rPr lang="fi-FI" sz="2400" dirty="0">
                <a:latin typeface="Ubuntu Medium" panose="020B0504030602030204" pitchFamily="34" charset="0"/>
              </a:rPr>
              <a:t>No </a:t>
            </a:r>
            <a:r>
              <a:rPr lang="fi-FI" sz="2400" dirty="0" err="1">
                <a:latin typeface="Ubuntu Medium" panose="020B0504030602030204" pitchFamily="34" charset="0"/>
              </a:rPr>
              <a:t>fabric</a:t>
            </a:r>
            <a:r>
              <a:rPr lang="fi-FI" sz="2400" dirty="0">
                <a:latin typeface="Ubuntu Medium" panose="020B0504030602030204" pitchFamily="34" charset="0"/>
              </a:rPr>
              <a:t> </a:t>
            </a:r>
            <a:r>
              <a:rPr lang="fi-FI" sz="2400" dirty="0" err="1">
                <a:latin typeface="Ubuntu Medium" panose="020B0504030602030204" pitchFamily="34" charset="0"/>
              </a:rPr>
              <a:t>damage</a:t>
            </a:r>
            <a:endParaRPr lang="en-US" sz="2400" dirty="0">
              <a:latin typeface="Ubuntu Medium" panose="020B0504030602030204" pitchFamily="34" charset="0"/>
            </a:endParaRPr>
          </a:p>
          <a:p>
            <a:pPr lvl="0">
              <a:buClr>
                <a:srgbClr val="92D050"/>
              </a:buClr>
              <a:buFont typeface="System Font Regular"/>
              <a:buChar char="▸"/>
            </a:pPr>
            <a:r>
              <a:rPr lang="fi-FI" sz="2400" dirty="0" err="1">
                <a:latin typeface="Ubuntu Medium" panose="020B0504030602030204" pitchFamily="34" charset="0"/>
              </a:rPr>
              <a:t>Replaces</a:t>
            </a:r>
            <a:r>
              <a:rPr lang="fi-FI" sz="2400" dirty="0">
                <a:latin typeface="Ubuntu Medium" panose="020B0504030602030204" pitchFamily="34" charset="0"/>
              </a:rPr>
              <a:t> </a:t>
            </a:r>
            <a:r>
              <a:rPr lang="fi-FI" sz="2400" dirty="0" err="1">
                <a:latin typeface="Ubuntu Medium" panose="020B0504030602030204" pitchFamily="34" charset="0"/>
              </a:rPr>
              <a:t>several</a:t>
            </a:r>
            <a:r>
              <a:rPr lang="fi-FI" sz="2400" dirty="0">
                <a:latin typeface="Ubuntu Medium" panose="020B0504030602030204" pitchFamily="34" charset="0"/>
              </a:rPr>
              <a:t> </a:t>
            </a:r>
            <a:r>
              <a:rPr lang="fi-FI" sz="2400" dirty="0" err="1">
                <a:latin typeface="Ubuntu Medium" panose="020B0504030602030204" pitchFamily="34" charset="0"/>
              </a:rPr>
              <a:t>rinsing</a:t>
            </a:r>
            <a:r>
              <a:rPr lang="fi-FI" sz="2400" dirty="0">
                <a:latin typeface="Ubuntu Medium" panose="020B0504030602030204" pitchFamily="34" charset="0"/>
              </a:rPr>
              <a:t> </a:t>
            </a:r>
            <a:r>
              <a:rPr lang="fi-FI" sz="2400" dirty="0" err="1">
                <a:latin typeface="Ubuntu Medium" panose="020B0504030602030204" pitchFamily="34" charset="0"/>
              </a:rPr>
              <a:t>stages</a:t>
            </a:r>
            <a:r>
              <a:rPr lang="fi-FI" sz="2400" dirty="0">
                <a:latin typeface="Ubuntu Medium" panose="020B0504030602030204" pitchFamily="34" charset="0"/>
              </a:rPr>
              <a:t> – saves </a:t>
            </a:r>
            <a:r>
              <a:rPr lang="fi-FI" sz="2400" dirty="0" err="1">
                <a:latin typeface="Ubuntu Medium" panose="020B0504030602030204" pitchFamily="34" charset="0"/>
              </a:rPr>
              <a:t>water</a:t>
            </a:r>
            <a:r>
              <a:rPr lang="fi-FI" sz="2400" dirty="0">
                <a:latin typeface="Ubuntu Medium" panose="020B0504030602030204" pitchFamily="34" charset="0"/>
              </a:rPr>
              <a:t> and </a:t>
            </a:r>
            <a:r>
              <a:rPr lang="fi-FI" sz="2400" dirty="0" err="1">
                <a:latin typeface="Ubuntu Medium" panose="020B0504030602030204" pitchFamily="34" charset="0"/>
              </a:rPr>
              <a:t>costs</a:t>
            </a:r>
            <a:endParaRPr lang="en-US" sz="2400" dirty="0">
              <a:latin typeface="Ubuntu Medium" panose="020B0504030602030204" pitchFamily="34" charset="0"/>
            </a:endParaRPr>
          </a:p>
          <a:p>
            <a:pPr lvl="0">
              <a:buClr>
                <a:srgbClr val="92D050"/>
              </a:buClr>
              <a:buFont typeface="System Font Regular"/>
              <a:buChar char="▸"/>
            </a:pPr>
            <a:r>
              <a:rPr lang="fi-FI" sz="2400" dirty="0" err="1">
                <a:latin typeface="Ubuntu Medium" panose="020B0504030602030204" pitchFamily="34" charset="0"/>
              </a:rPr>
              <a:t>Specific</a:t>
            </a:r>
            <a:r>
              <a:rPr lang="fi-FI" sz="2400" dirty="0">
                <a:latin typeface="Ubuntu Medium" panose="020B0504030602030204" pitchFamily="34" charset="0"/>
              </a:rPr>
              <a:t> </a:t>
            </a:r>
            <a:r>
              <a:rPr lang="fi-FI" sz="2400" dirty="0" err="1">
                <a:latin typeface="Ubuntu Medium" panose="020B0504030602030204" pitchFamily="34" charset="0"/>
              </a:rPr>
              <a:t>function</a:t>
            </a:r>
            <a:r>
              <a:rPr lang="fi-FI" sz="2400" dirty="0">
                <a:latin typeface="Ubuntu Medium" panose="020B0504030602030204" pitchFamily="34" charset="0"/>
              </a:rPr>
              <a:t> – </a:t>
            </a:r>
            <a:r>
              <a:rPr lang="fi-FI" sz="2400" dirty="0" err="1">
                <a:latin typeface="Ubuntu Medium" panose="020B0504030602030204" pitchFamily="34" charset="0"/>
              </a:rPr>
              <a:t>product</a:t>
            </a:r>
            <a:r>
              <a:rPr lang="fi-FI" sz="2400" dirty="0">
                <a:latin typeface="Ubuntu Medium" panose="020B0504030602030204" pitchFamily="34" charset="0"/>
              </a:rPr>
              <a:t> </a:t>
            </a:r>
            <a:r>
              <a:rPr lang="fi-FI" sz="2400" dirty="0" err="1">
                <a:latin typeface="Ubuntu Medium" panose="020B0504030602030204" pitchFamily="34" charset="0"/>
              </a:rPr>
              <a:t>itself</a:t>
            </a:r>
            <a:r>
              <a:rPr lang="fi-FI" sz="2400" dirty="0">
                <a:latin typeface="Ubuntu Medium" panose="020B0504030602030204" pitchFamily="34" charset="0"/>
              </a:rPr>
              <a:t> </a:t>
            </a:r>
            <a:r>
              <a:rPr lang="fi-FI" sz="2400" dirty="0" err="1">
                <a:latin typeface="Ubuntu Medium" panose="020B0504030602030204" pitchFamily="34" charset="0"/>
              </a:rPr>
              <a:t>or</a:t>
            </a:r>
            <a:r>
              <a:rPr lang="fi-FI" sz="2400" dirty="0">
                <a:latin typeface="Ubuntu Medium" panose="020B0504030602030204" pitchFamily="34" charset="0"/>
              </a:rPr>
              <a:t> </a:t>
            </a:r>
            <a:r>
              <a:rPr lang="fi-FI" sz="2400" dirty="0" err="1">
                <a:latin typeface="Ubuntu Medium" panose="020B0504030602030204" pitchFamily="34" charset="0"/>
              </a:rPr>
              <a:t>by</a:t>
            </a:r>
            <a:r>
              <a:rPr lang="fi-FI" sz="2400" dirty="0">
                <a:latin typeface="Ubuntu Medium" panose="020B0504030602030204" pitchFamily="34" charset="0"/>
              </a:rPr>
              <a:t>-products </a:t>
            </a:r>
            <a:r>
              <a:rPr lang="fi-FI" sz="2400" dirty="0" err="1">
                <a:latin typeface="Ubuntu Medium" panose="020B0504030602030204" pitchFamily="34" charset="0"/>
              </a:rPr>
              <a:t>do</a:t>
            </a:r>
            <a:r>
              <a:rPr lang="fi-FI" sz="2400" dirty="0">
                <a:latin typeface="Ubuntu Medium" panose="020B0504030602030204" pitchFamily="34" charset="0"/>
              </a:rPr>
              <a:t> </a:t>
            </a:r>
            <a:r>
              <a:rPr lang="fi-FI" sz="2400" dirty="0" err="1">
                <a:latin typeface="Ubuntu Medium" panose="020B0504030602030204" pitchFamily="34" charset="0"/>
              </a:rPr>
              <a:t>not</a:t>
            </a:r>
            <a:r>
              <a:rPr lang="fi-FI" sz="2400" dirty="0">
                <a:latin typeface="Ubuntu Medium" panose="020B0504030602030204" pitchFamily="34" charset="0"/>
              </a:rPr>
              <a:t> </a:t>
            </a:r>
            <a:r>
              <a:rPr lang="fi-FI" sz="2400" dirty="0" err="1">
                <a:latin typeface="Ubuntu Medium" panose="020B0504030602030204" pitchFamily="34" charset="0"/>
              </a:rPr>
              <a:t>interfere</a:t>
            </a:r>
            <a:r>
              <a:rPr lang="fi-FI" sz="2400" dirty="0">
                <a:latin typeface="Ubuntu Medium" panose="020B0504030602030204" pitchFamily="34" charset="0"/>
              </a:rPr>
              <a:t> </a:t>
            </a:r>
            <a:r>
              <a:rPr lang="fi-FI" sz="2400" dirty="0" err="1">
                <a:latin typeface="Ubuntu Medium" panose="020B0504030602030204" pitchFamily="34" charset="0"/>
              </a:rPr>
              <a:t>dyeing</a:t>
            </a:r>
            <a:r>
              <a:rPr lang="fi-FI" sz="2400" dirty="0">
                <a:latin typeface="Ubuntu Medium" panose="020B0504030602030204" pitchFamily="34" charset="0"/>
              </a:rPr>
              <a:t> </a:t>
            </a:r>
            <a:r>
              <a:rPr lang="fi-FI" sz="2400" dirty="0" err="1">
                <a:latin typeface="Ubuntu Medium" panose="020B0504030602030204" pitchFamily="34" charset="0"/>
              </a:rPr>
              <a:t>process</a:t>
            </a:r>
            <a:r>
              <a:rPr lang="fi-FI" sz="2400" dirty="0">
                <a:latin typeface="Ubuntu Medium" panose="020B0504030602030204" pitchFamily="34" charset="0"/>
              </a:rPr>
              <a:t>, </a:t>
            </a:r>
            <a:r>
              <a:rPr lang="fi-FI" sz="2400" dirty="0" err="1">
                <a:latin typeface="Ubuntu Medium" panose="020B0504030602030204" pitchFamily="34" charset="0"/>
              </a:rPr>
              <a:t>if</a:t>
            </a:r>
            <a:r>
              <a:rPr lang="fi-FI" sz="2400" dirty="0">
                <a:latin typeface="Ubuntu Medium" panose="020B0504030602030204" pitchFamily="34" charset="0"/>
              </a:rPr>
              <a:t> </a:t>
            </a:r>
            <a:r>
              <a:rPr lang="fi-FI" sz="2400" dirty="0" err="1">
                <a:latin typeface="Ubuntu Medium" panose="020B0504030602030204" pitchFamily="34" charset="0"/>
              </a:rPr>
              <a:t>followed</a:t>
            </a:r>
            <a:r>
              <a:rPr lang="fi-FI" sz="2400" dirty="0">
                <a:latin typeface="Ubuntu Medium" panose="020B0504030602030204" pitchFamily="34" charset="0"/>
              </a:rPr>
              <a:t> </a:t>
            </a:r>
            <a:r>
              <a:rPr lang="fi-FI" sz="2400" dirty="0" err="1">
                <a:latin typeface="Ubuntu Medium" panose="020B0504030602030204" pitchFamily="34" charset="0"/>
              </a:rPr>
              <a:t>directly</a:t>
            </a:r>
            <a:r>
              <a:rPr lang="fi-FI" sz="2400" dirty="0">
                <a:latin typeface="Ubuntu Medium" panose="020B0504030602030204" pitchFamily="34" charset="0"/>
              </a:rPr>
              <a:t>.</a:t>
            </a:r>
            <a:endParaRPr lang="en-US" sz="2400" dirty="0">
              <a:latin typeface="Ubuntu Medium" panose="020B0504030602030204" pitchFamily="34" charset="0"/>
            </a:endParaRPr>
          </a:p>
          <a:p>
            <a:pPr lvl="0">
              <a:buClr>
                <a:srgbClr val="92D050"/>
              </a:buClr>
              <a:buFont typeface="System Font Regular"/>
              <a:buChar char="▸"/>
            </a:pPr>
            <a:r>
              <a:rPr lang="fi-FI" sz="2400" dirty="0" err="1">
                <a:latin typeface="Ubuntu Medium" panose="020B0504030602030204" pitchFamily="34" charset="0"/>
              </a:rPr>
              <a:t>Catalase</a:t>
            </a:r>
            <a:r>
              <a:rPr lang="fi-FI" sz="2400" dirty="0">
                <a:latin typeface="Ubuntu Medium" panose="020B0504030602030204" pitchFamily="34" charset="0"/>
              </a:rPr>
              <a:t> is </a:t>
            </a:r>
            <a:r>
              <a:rPr lang="fi-FI" sz="2400" dirty="0" err="1">
                <a:latin typeface="Ubuntu Medium" panose="020B0504030602030204" pitchFamily="34" charset="0"/>
              </a:rPr>
              <a:t>biodegrable</a:t>
            </a:r>
            <a:endParaRPr lang="en-US" sz="2400" dirty="0">
              <a:latin typeface="Ubuntu Medium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1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086" y="274638"/>
            <a:ext cx="5392632" cy="1143000"/>
          </a:xfrm>
        </p:spPr>
        <p:txBody>
          <a:bodyPr>
            <a:normAutofit fontScale="90000"/>
          </a:bodyPr>
          <a:lstStyle/>
          <a:p>
            <a:r>
              <a:rPr lang="en-US" sz="4000" spc="-150" dirty="0">
                <a:latin typeface="Ubuntu Light" panose="020B0504030602030204" pitchFamily="34" charset="0"/>
              </a:rPr>
              <a:t>MAXXZYME</a:t>
            </a:r>
            <a:r>
              <a:rPr lang="en-US" sz="4000" spc="-150" baseline="30000" dirty="0">
                <a:latin typeface="Ubuntu Light" panose="020B0504030602030204" pitchFamily="34" charset="0"/>
              </a:rPr>
              <a:t>®</a:t>
            </a:r>
            <a:r>
              <a:rPr lang="en-US" sz="4000" spc="-150" dirty="0">
                <a:latin typeface="Ubuntu Light" panose="020B0504030602030204" pitchFamily="34" charset="0"/>
              </a:rPr>
              <a:t> CPC Concentrated Catalase</a:t>
            </a:r>
            <a:endParaRPr lang="en-US" dirty="0">
              <a:latin typeface="Ubuntu Light" panose="020B05040306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114" y="2011757"/>
            <a:ext cx="8634604" cy="4147919"/>
          </a:xfrm>
        </p:spPr>
        <p:txBody>
          <a:bodyPr>
            <a:normAutofit/>
          </a:bodyPr>
          <a:lstStyle/>
          <a:p>
            <a:pPr lvl="1">
              <a:buClr>
                <a:srgbClr val="92D050"/>
              </a:buClr>
              <a:buFont typeface="System Font Regular"/>
              <a:buChar char="▸"/>
            </a:pPr>
            <a:r>
              <a:rPr lang="en-US" sz="2400" b="1" dirty="0"/>
              <a:t>Is used in batch process equipment like jets, jiggers or winches.</a:t>
            </a:r>
            <a:endParaRPr lang="en-US" sz="2400" dirty="0"/>
          </a:p>
          <a:p>
            <a:pPr lvl="1">
              <a:buClr>
                <a:srgbClr val="92D050"/>
              </a:buClr>
              <a:buFont typeface="System Font Regular"/>
              <a:buChar char="▸"/>
            </a:pPr>
            <a:r>
              <a:rPr lang="en-US" sz="2400" b="1" dirty="0"/>
              <a:t>It works well at broad temperature range</a:t>
            </a:r>
            <a:endParaRPr lang="en-US" sz="2400" dirty="0"/>
          </a:p>
          <a:p>
            <a:pPr lvl="1">
              <a:buClr>
                <a:srgbClr val="92D050"/>
              </a:buClr>
              <a:buFont typeface="System Font Regular"/>
              <a:buChar char="▸"/>
            </a:pPr>
            <a:r>
              <a:rPr lang="en-US" sz="2400" b="1" dirty="0"/>
              <a:t>It remains effective even at high peroxide concentrations.</a:t>
            </a:r>
            <a:endParaRPr lang="en-US" sz="2400" dirty="0"/>
          </a:p>
          <a:p>
            <a:pPr lvl="1">
              <a:buClr>
                <a:srgbClr val="92D050"/>
              </a:buClr>
              <a:buFont typeface="System Font Regular"/>
              <a:buChar char="▸"/>
            </a:pPr>
            <a:r>
              <a:rPr lang="en-US" sz="2400" b="1" dirty="0"/>
              <a:t>Enzyme dosage 0.01 – 0.05 grams / </a:t>
            </a:r>
            <a:r>
              <a:rPr lang="en-US" sz="2400" b="1" dirty="0" err="1"/>
              <a:t>litre</a:t>
            </a:r>
            <a:endParaRPr lang="en-US" sz="2400" dirty="0"/>
          </a:p>
          <a:p>
            <a:pPr lvl="1">
              <a:buClr>
                <a:srgbClr val="92D050"/>
              </a:buClr>
              <a:buFont typeface="System Font Regular"/>
              <a:buChar char="▸"/>
            </a:pPr>
            <a:r>
              <a:rPr lang="en-US" sz="2400" b="1" dirty="0"/>
              <a:t>pH of washing water 4.0 – 9.0</a:t>
            </a:r>
            <a:endParaRPr lang="en-US" sz="2400" dirty="0"/>
          </a:p>
          <a:p>
            <a:pPr lvl="1">
              <a:buClr>
                <a:srgbClr val="92D050"/>
              </a:buClr>
              <a:buFont typeface="System Font Regular"/>
              <a:buChar char="▸"/>
            </a:pPr>
            <a:r>
              <a:rPr lang="en-US" sz="2400" b="1" dirty="0"/>
              <a:t>Temperature below 70</a:t>
            </a:r>
            <a:r>
              <a:rPr lang="fi-FI" sz="2400" b="1" dirty="0"/>
              <a:t>°</a:t>
            </a:r>
            <a:r>
              <a:rPr lang="en-US" sz="2400" b="1" dirty="0"/>
              <a:t>C (158</a:t>
            </a:r>
            <a:r>
              <a:rPr lang="fi-FI" sz="2400" b="1" dirty="0"/>
              <a:t>°</a:t>
            </a:r>
            <a:r>
              <a:rPr lang="en-US" sz="2400" b="1" dirty="0"/>
              <a:t>F)</a:t>
            </a:r>
            <a:endParaRPr lang="en-US" sz="2400" dirty="0"/>
          </a:p>
          <a:p>
            <a:pPr lvl="1">
              <a:buClr>
                <a:srgbClr val="92D050"/>
              </a:buClr>
              <a:buFont typeface="System Font Regular"/>
              <a:buChar char="▸"/>
            </a:pPr>
            <a:r>
              <a:rPr lang="en-US" sz="2400" b="1" dirty="0"/>
              <a:t>Treatment time 10 – 20 minutes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7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Weißer Marmor">
            <a:extLst>
              <a:ext uri="{FF2B5EF4-FFF2-40B4-BE49-F238E27FC236}">
                <a16:creationId xmlns:a16="http://schemas.microsoft.com/office/drawing/2014/main" id="{36897BE2-2C0F-284C-836B-9DAFB8196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906" y="1676399"/>
            <a:ext cx="7447812" cy="4322616"/>
          </a:xfrm>
          <a:prstGeom prst="rect">
            <a:avLst/>
          </a:prstGeom>
          <a:noFill/>
          <a:ln>
            <a:noFill/>
          </a:ln>
          <a:effectLst>
            <a:outerShdw blurRad="381000" dist="38100" dir="408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D355324-E880-0A4C-825A-F85A9A4E1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21F5EFF-FEC9-114B-96C4-C17C51BC050C}"/>
              </a:ext>
            </a:extLst>
          </p:cNvPr>
          <p:cNvSpPr txBox="1">
            <a:spLocks/>
          </p:cNvSpPr>
          <p:nvPr/>
        </p:nvSpPr>
        <p:spPr>
          <a:xfrm>
            <a:off x="2410691" y="274638"/>
            <a:ext cx="63869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en-US" sz="4000" spc="-150" dirty="0">
                <a:latin typeface="Ubuntu Light" panose="020B0504030602030204" pitchFamily="34" charset="0"/>
              </a:rPr>
              <a:t>MAXXZYME</a:t>
            </a:r>
            <a:r>
              <a:rPr lang="en-US" sz="4000" spc="-150" baseline="30000" dirty="0">
                <a:latin typeface="Ubuntu Light" panose="020B0504030602030204" pitchFamily="34" charset="0"/>
              </a:rPr>
              <a:t>®</a:t>
            </a:r>
            <a:r>
              <a:rPr lang="en-US" sz="4000" spc="-150" dirty="0">
                <a:latin typeface="Ubuntu Light" panose="020B0504030602030204" pitchFamily="34" charset="0"/>
              </a:rPr>
              <a:t> CPC – Effect of Temperature on Performance</a:t>
            </a:r>
            <a:endParaRPr lang="en-US" dirty="0">
              <a:latin typeface="Ubuntu Light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43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EC71981-2B79-644A-8CD1-FD2F5D23FDB5}"/>
              </a:ext>
            </a:extLst>
          </p:cNvPr>
          <p:cNvSpPr txBox="1">
            <a:spLocks/>
          </p:cNvSpPr>
          <p:nvPr/>
        </p:nvSpPr>
        <p:spPr>
          <a:xfrm>
            <a:off x="2410691" y="274638"/>
            <a:ext cx="63869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en-US" sz="4000" spc="-150" dirty="0">
                <a:latin typeface="Ubuntu Light" panose="020B0504030602030204" pitchFamily="34" charset="0"/>
              </a:rPr>
              <a:t>MAXXZYME</a:t>
            </a:r>
            <a:r>
              <a:rPr lang="en-US" sz="4000" spc="-150" baseline="30000" dirty="0">
                <a:latin typeface="Ubuntu Light" panose="020B0504030602030204" pitchFamily="34" charset="0"/>
              </a:rPr>
              <a:t>®</a:t>
            </a:r>
            <a:r>
              <a:rPr lang="en-US" sz="4000" spc="-150" dirty="0">
                <a:latin typeface="Ubuntu Light" panose="020B0504030602030204" pitchFamily="34" charset="0"/>
              </a:rPr>
              <a:t> CPC – </a:t>
            </a:r>
            <a:br>
              <a:rPr lang="en-US" sz="4000" spc="-150" dirty="0">
                <a:latin typeface="Ubuntu Light" panose="020B0504030602030204" pitchFamily="34" charset="0"/>
              </a:rPr>
            </a:br>
            <a:r>
              <a:rPr lang="en-US" sz="4000" spc="-150" dirty="0">
                <a:latin typeface="Ubuntu Light" panose="020B0504030602030204" pitchFamily="34" charset="0"/>
              </a:rPr>
              <a:t>Effect of pH on Performance</a:t>
            </a:r>
            <a:endParaRPr lang="en-US" dirty="0">
              <a:latin typeface="Ubuntu Light" panose="020B0504030602030204" pitchFamily="34" charset="0"/>
            </a:endParaRPr>
          </a:p>
        </p:txBody>
      </p:sp>
      <p:pic>
        <p:nvPicPr>
          <p:cNvPr id="9" name="Picture 7" descr="Weißer Marmor">
            <a:extLst>
              <a:ext uri="{FF2B5EF4-FFF2-40B4-BE49-F238E27FC236}">
                <a16:creationId xmlns:a16="http://schemas.microsoft.com/office/drawing/2014/main" id="{34E6FE7E-A9FE-5240-8EFA-6C6CD3193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26" y="1648692"/>
            <a:ext cx="7439891" cy="4308764"/>
          </a:xfrm>
          <a:prstGeom prst="rect">
            <a:avLst/>
          </a:prstGeom>
          <a:noFill/>
          <a:ln>
            <a:noFill/>
          </a:ln>
          <a:effectLst>
            <a:outerShdw blurRad="431800" dist="38100" dir="54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51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BDD7AF5-2157-054E-8B41-CB964664130E}"/>
              </a:ext>
            </a:extLst>
          </p:cNvPr>
          <p:cNvSpPr txBox="1">
            <a:spLocks/>
          </p:cNvSpPr>
          <p:nvPr/>
        </p:nvSpPr>
        <p:spPr>
          <a:xfrm>
            <a:off x="2410691" y="274638"/>
            <a:ext cx="63869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en-US" sz="4000" spc="-150" dirty="0">
                <a:latin typeface="Ubuntu Light" panose="020B0504030602030204" pitchFamily="34" charset="0"/>
              </a:rPr>
              <a:t>MAXXZYME</a:t>
            </a:r>
            <a:r>
              <a:rPr lang="en-US" sz="4000" spc="-150" baseline="30000" dirty="0">
                <a:latin typeface="Ubuntu Light" panose="020B0504030602030204" pitchFamily="34" charset="0"/>
              </a:rPr>
              <a:t>®</a:t>
            </a:r>
            <a:r>
              <a:rPr lang="en-US" sz="4000" spc="-150" dirty="0">
                <a:latin typeface="Ubuntu Light" panose="020B0504030602030204" pitchFamily="34" charset="0"/>
              </a:rPr>
              <a:t> CPC – </a:t>
            </a:r>
            <a:br>
              <a:rPr lang="en-US" sz="4000" spc="-150" dirty="0">
                <a:latin typeface="Ubuntu Light" panose="020B0504030602030204" pitchFamily="34" charset="0"/>
              </a:rPr>
            </a:br>
            <a:r>
              <a:rPr lang="en-US" sz="4000" spc="-150" dirty="0">
                <a:latin typeface="Ubuntu Light" panose="020B0504030602030204" pitchFamily="34" charset="0"/>
              </a:rPr>
              <a:t>Effect of pH on Performance</a:t>
            </a:r>
            <a:endParaRPr lang="en-US" dirty="0">
              <a:latin typeface="Ubuntu Light" panose="020B0504030602030204" pitchFamily="34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F8E72F7-FB20-FC40-B70D-62FF8924613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14159190"/>
              </p:ext>
            </p:extLst>
          </p:nvPr>
        </p:nvGraphicFramePr>
        <p:xfrm>
          <a:off x="1911926" y="1734896"/>
          <a:ext cx="6885709" cy="4392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5727700" imgH="3543300" progId="Excel.Sheet.8">
                  <p:embed/>
                </p:oleObj>
              </mc:Choice>
              <mc:Fallback>
                <p:oleObj name="Worksheet" r:id="rId3" imgW="5727700" imgH="3543300" progId="Excel.Sheet.8">
                  <p:embed/>
                  <p:pic>
                    <p:nvPicPr>
                      <p:cNvPr id="6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926" y="1734896"/>
                        <a:ext cx="6885709" cy="4392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>
            <a:extLst>
              <a:ext uri="{FF2B5EF4-FFF2-40B4-BE49-F238E27FC236}">
                <a16:creationId xmlns:a16="http://schemas.microsoft.com/office/drawing/2014/main" id="{CAC63A75-3E78-A840-A47E-4AF479F7E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08" y="233073"/>
            <a:ext cx="284497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200" b="1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40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buntu" panose="020B0504030602030204" pitchFamily="34" charset="0"/>
                <a:cs typeface="Ubuntu"/>
              </a:rPr>
              <a:t>Test</a:t>
            </a:r>
            <a:r>
              <a:rPr kumimoji="0" lang="fi-FI" altLang="en-US" sz="140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buntu" panose="020B0504030602030204" pitchFamily="34" charset="0"/>
                <a:cs typeface="Ubuntu"/>
              </a:rPr>
              <a:t> </a:t>
            </a:r>
            <a:r>
              <a:rPr kumimoji="0" lang="fi-FI" altLang="en-US" sz="140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buntu" panose="020B0504030602030204" pitchFamily="34" charset="0"/>
                <a:cs typeface="Ubuntu"/>
              </a:rPr>
              <a:t>conditions</a:t>
            </a:r>
            <a:r>
              <a:rPr kumimoji="0" lang="fi-FI" altLang="en-US" sz="140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buntu" panose="020B0504030602030204" pitchFamily="34" charset="0"/>
                <a:cs typeface="Ubuntu"/>
              </a:rPr>
              <a:t>: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altLang="en-US" sz="1400" b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buntu Medium" panose="020B0504030602030204" pitchFamily="34" charset="0"/>
                <a:cs typeface="Ubuntu"/>
              </a:rPr>
              <a:t>Starting</a:t>
            </a:r>
            <a:r>
              <a:rPr kumimoji="0" lang="fi-FI" altLang="en-US" sz="1400" b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buntu Medium" panose="020B0504030602030204" pitchFamily="34" charset="0"/>
                <a:cs typeface="Ubuntu"/>
              </a:rPr>
              <a:t> level of H2O2;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altLang="en-US" sz="1400" b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buntu Medium" panose="020B0504030602030204" pitchFamily="34" charset="0"/>
                <a:cs typeface="Ubuntu"/>
              </a:rPr>
              <a:t> 250 mg/l (ppm)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altLang="en-US" sz="1400" b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buntu Medium" panose="020B0504030602030204" pitchFamily="34" charset="0"/>
                <a:cs typeface="Ubuntu"/>
              </a:rPr>
              <a:t>pH 7.0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altLang="en-US" sz="1400" b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buntu Medium" panose="020B0504030602030204" pitchFamily="34" charset="0"/>
                <a:cs typeface="Ubuntu"/>
              </a:rPr>
              <a:t>Temp</a:t>
            </a:r>
            <a:r>
              <a:rPr kumimoji="0" lang="fi-FI" altLang="en-US" sz="1400" b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buntu Medium" panose="020B0504030602030204" pitchFamily="34" charset="0"/>
                <a:cs typeface="Ubuntu"/>
              </a:rPr>
              <a:t>. 50°C/122°F</a:t>
            </a:r>
            <a:endParaRPr kumimoji="0" lang="en-US" altLang="en-US" sz="1400" b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 Medium" panose="020B0504030602030204" pitchFamily="34" charset="0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97665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983C5F-C76D-3E49-B649-2F30B04BDF00}"/>
              </a:ext>
            </a:extLst>
          </p:cNvPr>
          <p:cNvSpPr txBox="1">
            <a:spLocks/>
          </p:cNvSpPr>
          <p:nvPr/>
        </p:nvSpPr>
        <p:spPr>
          <a:xfrm>
            <a:off x="2410691" y="274638"/>
            <a:ext cx="63869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en-US" sz="4000" spc="-150" dirty="0">
                <a:latin typeface="Ubuntu Light" panose="020B0504030602030204" pitchFamily="34" charset="0"/>
              </a:rPr>
              <a:t>MAXXZYME</a:t>
            </a:r>
            <a:r>
              <a:rPr lang="en-US" sz="4000" spc="-150" baseline="30000" dirty="0">
                <a:latin typeface="Ubuntu Light" panose="020B0504030602030204" pitchFamily="34" charset="0"/>
              </a:rPr>
              <a:t>®</a:t>
            </a:r>
            <a:r>
              <a:rPr lang="en-US" sz="4000" spc="-150" dirty="0">
                <a:latin typeface="Ubuntu Light" panose="020B0504030602030204" pitchFamily="34" charset="0"/>
              </a:rPr>
              <a:t> CPC </a:t>
            </a:r>
          </a:p>
          <a:p>
            <a:r>
              <a:rPr lang="en-US" sz="4000" spc="-150" dirty="0">
                <a:latin typeface="Ubuntu Light" panose="020B0504030602030204" pitchFamily="34" charset="0"/>
              </a:rPr>
              <a:t>Catalase for Formulations</a:t>
            </a:r>
            <a:endParaRPr lang="en-US" dirty="0">
              <a:latin typeface="Ubuntu Light" panose="020B0504030602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B161A2-0EDD-824D-A85A-915E17D3F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65" y="2322263"/>
            <a:ext cx="7986712" cy="394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175" indent="-3175" algn="l" rtl="0" eaLnBrk="0" fontAlgn="base" hangingPunct="0">
              <a:spcBef>
                <a:spcPct val="0"/>
              </a:spcBef>
              <a:spcAft>
                <a:spcPct val="20000"/>
              </a:spcAft>
              <a:defRPr sz="1600" b="1">
                <a:solidFill>
                  <a:srgbClr val="010080"/>
                </a:solidFill>
                <a:latin typeface="+mn-lt"/>
                <a:ea typeface="+mn-ea"/>
                <a:cs typeface="+mn-cs"/>
              </a:defRPr>
            </a:lvl1pPr>
            <a:lvl2pPr marL="269875" indent="-265113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n"/>
              <a:defRPr sz="1600" b="1">
                <a:solidFill>
                  <a:srgbClr val="010080"/>
                </a:solidFill>
                <a:latin typeface="+mn-lt"/>
              </a:defRPr>
            </a:lvl2pPr>
            <a:lvl3pPr marL="542925" indent="-271463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20000"/>
              </a:spcAft>
              <a:buClr>
                <a:srgbClr val="8894D8"/>
              </a:buClr>
              <a:buSzPct val="85000"/>
              <a:buFont typeface="Wingdings" pitchFamily="2" charset="2"/>
              <a:buChar char="n"/>
              <a:defRPr sz="1400" b="1">
                <a:solidFill>
                  <a:srgbClr val="010080"/>
                </a:solidFill>
                <a:latin typeface="+mn-lt"/>
              </a:defRPr>
            </a:lvl3pPr>
            <a:lvl4pPr marL="809625" indent="-265113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20000"/>
              </a:spcAft>
              <a:buChar char="–"/>
              <a:defRPr sz="1400">
                <a:solidFill>
                  <a:srgbClr val="010080"/>
                </a:solidFill>
                <a:latin typeface="+mn-lt"/>
              </a:defRPr>
            </a:lvl4pPr>
            <a:lvl5pPr marL="1079500" indent="-268288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20000"/>
              </a:spcAft>
              <a:buChar char="»"/>
              <a:defRPr sz="1400">
                <a:solidFill>
                  <a:srgbClr val="010080"/>
                </a:solidFill>
                <a:latin typeface="+mn-lt"/>
              </a:defRPr>
            </a:lvl5pPr>
            <a:lvl6pPr marL="1536700" indent="-268288" algn="l" rtl="0" fontAlgn="base">
              <a:lnSpc>
                <a:spcPct val="115000"/>
              </a:lnSpc>
              <a:spcBef>
                <a:spcPct val="20000"/>
              </a:spcBef>
              <a:spcAft>
                <a:spcPct val="20000"/>
              </a:spcAft>
              <a:buChar char="»"/>
              <a:defRPr sz="1400">
                <a:solidFill>
                  <a:srgbClr val="010080"/>
                </a:solidFill>
                <a:latin typeface="+mn-lt"/>
              </a:defRPr>
            </a:lvl6pPr>
            <a:lvl7pPr marL="1993900" indent="-268288" algn="l" rtl="0" fontAlgn="base">
              <a:lnSpc>
                <a:spcPct val="115000"/>
              </a:lnSpc>
              <a:spcBef>
                <a:spcPct val="20000"/>
              </a:spcBef>
              <a:spcAft>
                <a:spcPct val="20000"/>
              </a:spcAft>
              <a:buChar char="»"/>
              <a:defRPr sz="1400">
                <a:solidFill>
                  <a:srgbClr val="010080"/>
                </a:solidFill>
                <a:latin typeface="+mn-lt"/>
              </a:defRPr>
            </a:lvl7pPr>
            <a:lvl8pPr marL="2451100" indent="-268288" algn="l" rtl="0" fontAlgn="base">
              <a:lnSpc>
                <a:spcPct val="115000"/>
              </a:lnSpc>
              <a:spcBef>
                <a:spcPct val="20000"/>
              </a:spcBef>
              <a:spcAft>
                <a:spcPct val="20000"/>
              </a:spcAft>
              <a:buChar char="»"/>
              <a:defRPr sz="1400">
                <a:solidFill>
                  <a:srgbClr val="010080"/>
                </a:solidFill>
                <a:latin typeface="+mn-lt"/>
              </a:defRPr>
            </a:lvl8pPr>
            <a:lvl9pPr marL="2908300" indent="-268288" algn="l" rtl="0" fontAlgn="base">
              <a:lnSpc>
                <a:spcPct val="115000"/>
              </a:lnSpc>
              <a:spcBef>
                <a:spcPct val="20000"/>
              </a:spcBef>
              <a:spcAft>
                <a:spcPct val="20000"/>
              </a:spcAft>
              <a:buChar char="»"/>
              <a:defRPr sz="1400">
                <a:solidFill>
                  <a:srgbClr val="010080"/>
                </a:solidFill>
                <a:latin typeface="+mn-lt"/>
              </a:defRPr>
            </a:lvl9pPr>
          </a:lstStyle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Ubuntu"/>
                <a:ea typeface="+mn-ea"/>
                <a:cs typeface="Ubuntu"/>
              </a:rPr>
              <a:t>Activity:		286 000 CAU/g</a:t>
            </a:r>
          </a:p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Ubuntu"/>
                <a:ea typeface="+mn-ea"/>
                <a:cs typeface="Ubuntu"/>
              </a:rPr>
              <a:t>Form:			Liquid</a:t>
            </a:r>
          </a:p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Ubuntu"/>
                <a:ea typeface="+mn-ea"/>
                <a:cs typeface="Ubuntu"/>
              </a:rPr>
              <a:t>pH: 			4.0 – 9.0 </a:t>
            </a:r>
          </a:p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Ubuntu"/>
                <a:ea typeface="+mn-ea"/>
                <a:cs typeface="Ubuntu"/>
              </a:rPr>
              <a:t>Temperature:		</a:t>
            </a:r>
            <a:r>
              <a:rPr lang="fi-FI" alt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/>
                <a:cs typeface="Ubuntu"/>
              </a:rPr>
              <a:t>B</a:t>
            </a:r>
            <a:r>
              <a:rPr kumimoji="0" lang="fi-FI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Ubuntu"/>
                <a:ea typeface="+mn-ea"/>
                <a:cs typeface="Ubuntu"/>
              </a:rPr>
              <a:t>elow</a:t>
            </a:r>
            <a:r>
              <a:rPr kumimoji="0" lang="fi-FI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Ubuntu"/>
                <a:ea typeface="+mn-ea"/>
                <a:cs typeface="Ubuntu"/>
              </a:rPr>
              <a:t>  70°C/158°F</a:t>
            </a:r>
          </a:p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Ubuntu"/>
                <a:ea typeface="+mn-ea"/>
                <a:cs typeface="Ubuntu"/>
              </a:rPr>
              <a:t>Available:		25 kg canisters, 225 kg drums, 1100 kg</a:t>
            </a:r>
          </a:p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fi-FI" altLang="en-US" sz="1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Ubuntu"/>
              <a:ea typeface="+mn-ea"/>
              <a:cs typeface="Ubuntu"/>
            </a:endParaRPr>
          </a:p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Ubuntu"/>
                <a:ea typeface="+mn-ea"/>
                <a:cs typeface="Ubuntu"/>
              </a:rPr>
              <a:t>Dilution:		20 %(w/w) NaCl (food grade)</a:t>
            </a:r>
          </a:p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Ubuntu"/>
                <a:ea typeface="+mn-ea"/>
                <a:cs typeface="Ubuntu"/>
              </a:rPr>
              <a:t>				Soft chlorine free water</a:t>
            </a:r>
          </a:p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Ubuntu"/>
                <a:ea typeface="+mn-ea"/>
                <a:cs typeface="Ubuntu"/>
              </a:rPr>
              <a:t>				pH adjusted to 5.1- 5.3</a:t>
            </a:r>
          </a:p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untu"/>
                <a:ea typeface="+mn-ea"/>
                <a:cs typeface="Ubuntu"/>
              </a:rPr>
              <a:t>			</a:t>
            </a:r>
          </a:p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fi-FI" alt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buntu"/>
              <a:ea typeface="+mn-ea"/>
              <a:cs typeface="Ubuntu"/>
            </a:endParaRPr>
          </a:p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fi-FI" altLang="en-US" sz="1600" b="1" i="0" u="none" strike="noStrike" kern="0" cap="none" spc="0" normalizeH="0" baseline="0" noProof="0" dirty="0">
              <a:ln>
                <a:noFill/>
              </a:ln>
              <a:solidFill>
                <a:srgbClr val="010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026629"/>
      </p:ext>
    </p:extLst>
  </p:cSld>
  <p:clrMapOvr>
    <a:masterClrMapping/>
  </p:clrMapOvr>
</p:sld>
</file>

<file path=ppt/theme/theme1.xml><?xml version="1.0" encoding="utf-8"?>
<a:theme xmlns:a="http://schemas.openxmlformats.org/drawingml/2006/main" name="MCTRON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189</Words>
  <Application>Microsoft Macintosh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System Font Regular</vt:lpstr>
      <vt:lpstr>Ubuntu</vt:lpstr>
      <vt:lpstr>Ubuntu Light</vt:lpstr>
      <vt:lpstr>Ubuntu Medium</vt:lpstr>
      <vt:lpstr>MCTRON Slide Master</vt:lpstr>
      <vt:lpstr>Worksheet</vt:lpstr>
      <vt:lpstr>Peroxide Removal with Enzymes</vt:lpstr>
      <vt:lpstr>Why Enzymatic Peroxide Removal with Catalase?</vt:lpstr>
      <vt:lpstr>MAXXZYME® CPC Concentrated Catalase</vt:lpstr>
      <vt:lpstr> </vt:lpstr>
      <vt:lpstr>PowerPoint Presentation</vt:lpstr>
      <vt:lpstr>PowerPoint Presentation</vt:lpstr>
      <vt:lpstr>PowerPoint Presentation</vt:lpstr>
    </vt:vector>
  </TitlesOfParts>
  <Company>Silvermoss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Dino Ianniello</dc:creator>
  <cp:lastModifiedBy>Dino Ianniello</cp:lastModifiedBy>
  <cp:revision>11</cp:revision>
  <dcterms:created xsi:type="dcterms:W3CDTF">2017-07-06T20:26:29Z</dcterms:created>
  <dcterms:modified xsi:type="dcterms:W3CDTF">2018-05-09T00:51:03Z</dcterms:modified>
</cp:coreProperties>
</file>